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  <p:embeddedFont>
      <p:font typeface="Merriweather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250485-0379-4DC6-B55A-1D02B90BED1C}">
  <a:tblStyle styleId="{4B250485-0379-4DC6-B55A-1D02B90BE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9E8703-EC43-44B9-8FFD-833BC55DC96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Oswald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Merriweather-regular.fntdata"/><Relationship Id="rId32" Type="http://schemas.openxmlformats.org/officeDocument/2006/relationships/slide" Target="slides/slide26.xml"/><Relationship Id="rId76" Type="http://schemas.openxmlformats.org/officeDocument/2006/relationships/font" Target="fonts/Oswald-bold.fntdata"/><Relationship Id="rId35" Type="http://schemas.openxmlformats.org/officeDocument/2006/relationships/slide" Target="slides/slide29.xml"/><Relationship Id="rId79" Type="http://schemas.openxmlformats.org/officeDocument/2006/relationships/font" Target="fonts/Merriweather-italic.fntdata"/><Relationship Id="rId34" Type="http://schemas.openxmlformats.org/officeDocument/2006/relationships/slide" Target="slides/slide28.xml"/><Relationship Id="rId78" Type="http://schemas.openxmlformats.org/officeDocument/2006/relationships/font" Target="fonts/Merriweather-bold.fntdata"/><Relationship Id="rId71" Type="http://schemas.openxmlformats.org/officeDocument/2006/relationships/font" Target="fonts/Lato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736cb4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736cb4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736cb4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736cb4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736cb48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6736cb4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736cb48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736cb4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736cb48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736cb48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6736cb4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6736cb4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6736cb48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6736cb48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736cb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736cb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34ebab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34ebab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91d0b7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91d0b7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736cb4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736cb4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c35c45ba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c35c45ba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c35c45b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5c35c45b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c35c45b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5c35c45b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5c35c45b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5c35c45b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c35c45b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c35c45b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c35c45ba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5c35c45b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35c45b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c35c45b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5c35c45ba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5c35c45ba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5c35c45b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5c35c45b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c35c45b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c35c45b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32660ba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32660ba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32660b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532660b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532660ba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532660ba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32660b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532660b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532660b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532660b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532660bac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532660bac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32660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32660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32660ba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532660ba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532660bac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532660bac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532660b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532660b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c35c45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c35c45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532660bac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532660ba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532660bac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532660bac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32660bac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532660bac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532660bac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532660bac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2660ba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2660ba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32660bac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32660bac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2660ba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2660ba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532660bac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532660bac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32660ba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532660ba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532660ba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532660ba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c35c45ba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c35c45ba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532660bac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532660ba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32660bac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532660ba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532660ba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532660ba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532660ba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532660ba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363dd5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363dd5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5c35c45b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5c35c45b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3e72ad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63e72ad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3e72ad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63e72ad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63e72ad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63e72ad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6363dd5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6363dd5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c35c45b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c35c45b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check for missing values. The missing values can be divided into 3 groups(Individual Variables, Basement Variables, Garage Variables) For the first 6 variables, we leave the NaN values as it is as an NaN represents the amenality is not available. For lot frontage, we will impute the value 0 as most of the NaN values occurs in houses in residential low density zones which does not have a Lot Frontage. For Mas Vnr Type, we will impute None as 60% of the house do not have it and the </a:t>
            </a:r>
            <a:r>
              <a:rPr lang="en"/>
              <a:t>corresponding</a:t>
            </a:r>
            <a:r>
              <a:rPr lang="en"/>
              <a:t> area to be 0.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5c35c45b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5c35c45b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736cb4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736cb4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736cb48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736cb48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736cb4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736cb4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orldpopulationreview.com/us-cities/ames-ia-population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4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santacruzcountyaz.gov/208/Effective-Weighted-Age#:~:text=The%20effective%20age%20is%20calculated,0.50%20X%2040%20%3D%2020.0%20year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80475" y="378850"/>
            <a:ext cx="5612700" cy="18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DSIF3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9400" y="2104967"/>
            <a:ext cx="4242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Brandon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Cheng Kiat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MunYee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Thien Sean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Raymond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34" name="Google Shape;134;p22"/>
          <p:cNvGraphicFramePr/>
          <p:nvPr/>
        </p:nvGraphicFramePr>
        <p:xfrm>
          <a:off x="190063" y="13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{4B250485-0379-4DC6-B55A-1D02B90BED1C}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Half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Full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Total Bsmt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SF 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/>
        </p:nvSpPr>
        <p:spPr>
          <a:xfrm>
            <a:off x="3630700" y="1377175"/>
            <a:ext cx="546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Bringing in a numeric variable (Bsmt Qual) for comparison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data shows both the houses do not have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 0 to all missing values since the house has no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4895"/>
            <a:ext cx="7890087" cy="886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Distribution of Target Variable (SalePrice)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850" y="1360500"/>
            <a:ext cx="6493450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73350" y="1936288"/>
            <a:ext cx="23265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The target variable behaves as a normal distribution with mean about 150,000 and slightly skew to the right. </a:t>
            </a:r>
            <a:endParaRPr sz="1350"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This indicates that there are some houses which are sold at extremely high prices thus creating this skew.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" y="1353225"/>
            <a:ext cx="5285763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717300" y="1449300"/>
            <a:ext cx="3213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Although there are outliers, this does not necessary mean that those data are wrong.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It is just the price of some houses may fetch high prices due to their location, accessibility to facilities and </a:t>
            </a:r>
            <a:r>
              <a:rPr lang="en" sz="1200">
                <a:highlight>
                  <a:srgbClr val="FFFFFF"/>
                </a:highlight>
              </a:rPr>
              <a:t>amenities</a:t>
            </a:r>
            <a:r>
              <a:rPr lang="en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Leaving the outliers out will certainly improve the model’s ability to predict prices of houses in the normal range.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However leaving them out will cause the model to fail in predicting prices of houses that fetch high prices.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The assessment matrix selected for this model is rmse and one outlier can cause a huge rise in rmse thus the outliers will be retained to train the model.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3525"/>
            <a:ext cx="8839204" cy="21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5790350" y="3369875"/>
            <a:ext cx="709500" cy="2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52175" y="3676263"/>
            <a:ext cx="4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Summary Statistics shows an error in the Garage Yr Built.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5" y="4178445"/>
            <a:ext cx="4529970" cy="8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4732525" y="3676275"/>
            <a:ext cx="42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max value for year house is built or remodel returns 2010.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entry reveals that likely is a wrong data entry and imputed the value 2007.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Numeric Variables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5" y="1350050"/>
            <a:ext cx="165252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50" y="1350050"/>
            <a:ext cx="1884819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25" y="3214400"/>
            <a:ext cx="148277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227" y="1391787"/>
            <a:ext cx="1718675" cy="3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300" y="1277025"/>
            <a:ext cx="1482775" cy="19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7250975" y="1502350"/>
            <a:ext cx="1718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pairplot to plot numeric variables against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Pairplot reveals 7 variables that are linearly related to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other Variables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925" y="1487575"/>
            <a:ext cx="3099770" cy="34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7575"/>
            <a:ext cx="2813575" cy="34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134650" y="1596250"/>
            <a:ext cx="2813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 other variables of interest are overall cond and MS subClass.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Normally the higher the overall condition of the house, the higher will be the SalePrice, however this shows that other factors like location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amenities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also play an important part in the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MS SubClass shows 2 particular housing type fetch high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168400" y="1598675"/>
            <a:ext cx="287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Heat Map shows the variables on slide 14 all has high correlation with SalePrice that is at least higher than 0.5.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2 variables in slide 15 however has negative correlation.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50" y="128850"/>
            <a:ext cx="5803775" cy="491799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Discrete &amp; </a:t>
            </a:r>
            <a:r>
              <a:rPr lang="en">
                <a:highlight>
                  <a:srgbClr val="F6B26B"/>
                </a:highlight>
              </a:rPr>
              <a:t>Nominal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categorical data are in string format unable to process.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hot encode to produce binary output.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Ordinal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 that not all ordinal features have the same scale.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Remap all the data on the same performance scale of 1-to-5.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62299" t="0"/>
          <a:stretch/>
        </p:blipFill>
        <p:spPr>
          <a:xfrm>
            <a:off x="1906900" y="2710963"/>
            <a:ext cx="2625426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0" l="0" r="65016" t="0"/>
          <a:stretch/>
        </p:blipFill>
        <p:spPr>
          <a:xfrm>
            <a:off x="433925" y="2710963"/>
            <a:ext cx="6864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1337513" y="3543138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250" y="2919275"/>
            <a:ext cx="15811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6708638" y="3403925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5088" y="2919263"/>
            <a:ext cx="17621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5467852" y="3403925"/>
            <a:ext cx="91800" cy="104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6024575" y="3206850"/>
            <a:ext cx="91800" cy="1245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133050" y="1427200"/>
            <a:ext cx="226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Continuous </a:t>
            </a:r>
            <a:r>
              <a:rPr lang="en">
                <a:highlight>
                  <a:srgbClr val="F6B26B"/>
                </a:highlight>
              </a:rPr>
              <a:t>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Imputation was done to resolve the Null values the data in the previous chapter.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we will transform the sales price to a logarithm scale to fit it to a normal distribution.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350" y="1720800"/>
            <a:ext cx="2786675" cy="29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49" y="1720788"/>
            <a:ext cx="3543425" cy="29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5856438" y="2992263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1077200" y="1082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Statement</a:t>
            </a:r>
            <a:endParaRPr sz="2400"/>
          </a:p>
        </p:txBody>
      </p: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907325" y="8137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As real estate analysts in Iowa, we are responsible for managing our organization's real estate holdings.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are tasked with understanding real estate market trends and to minimize current and future real estate holding risks.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will be conducting data analysis on the Iowa real estate market and determine which are the factors that affects property prices.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The purpose of this analysis is to better understand  property prices and provide suitable insights to management and potential buyers of the organization's real estate.</a:t>
            </a:r>
            <a:endParaRPr sz="150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27979" l="0" r="0" t="0"/>
          <a:stretch/>
        </p:blipFill>
        <p:spPr>
          <a:xfrm>
            <a:off x="6595575" y="329650"/>
            <a:ext cx="1973200" cy="14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263175" y="1750775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635600" y="170075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www.G1 propnet.com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Top features impacting Sales Price in Ames, Iowa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433375" y="15407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{BF9E8703-EC43-44B9-8FFD-833BC55DC967}</a:tableStyleId>
              </a:tblPr>
              <a:tblGrid>
                <a:gridCol w="1482700"/>
                <a:gridCol w="1902950"/>
                <a:gridCol w="1492725"/>
              </a:tblGrid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Ranking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Features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Ridge</a:t>
                      </a:r>
                      <a:endParaRPr b="1" sz="17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Coefficient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1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Gr Liv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0.129777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2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Overall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0.073051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3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Built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0.062722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4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Total Bsmt SF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0.054044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5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Remodel/Add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0.041420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6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Fireplace Qu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0.039419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7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Garage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0.037992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8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Kitchen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0.031634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2"/>
          <p:cNvSpPr txBox="1"/>
          <p:nvPr/>
        </p:nvSpPr>
        <p:spPr>
          <a:xfrm>
            <a:off x="5426850" y="1585075"/>
            <a:ext cx="35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features that impacts the sales price in Iowa are mainly Ground living area, Overall quality, year built and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50" y="2784175"/>
            <a:ext cx="3527450" cy="198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representation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1444025"/>
            <a:ext cx="6250399" cy="34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631700" y="1444025"/>
            <a:ext cx="2331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Highest pearson coefficient correlation to sales price, goes to Overall Quality,Ground Living Area and Kitchen quality.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 rot="1719670">
            <a:off x="2454249" y="19558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 rot="1719670">
            <a:off x="3076799" y="2343330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 rot="1719670">
            <a:off x="3925024" y="35112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6631700" y="2738025"/>
            <a:ext cx="2566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From here, we can also see multicollinearity in some of the top features.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Garage area and garage cars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Total bsmt SF and 1st Flr SF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Year built and Garage year built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5" y="1403025"/>
            <a:ext cx="4139500" cy="3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4632050" y="1530675"/>
            <a:ext cx="413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From the lineplot, we can see an increasing trend for the log of salesprice as ground living area increases.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For every 100 sqft increase of living area, we expect prices to shoot up by $442,413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 fact, we can see on top of ground living area, external quality has a different baseline for saleprice.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0" y="1453050"/>
            <a:ext cx="4229525" cy="317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5354525" y="1550675"/>
            <a:ext cx="35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632050" y="1530675"/>
            <a:ext cx="413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overall quality here rates the overall material and finish of the house.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We can see that from a  5 point scale of 1-poor to 5-excellent, the log sales price is moving towards a positive increasing trend.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SalesPrice vs Year Built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6602425" y="1530425"/>
            <a:ext cx="2292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Newer houses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with higher built year also gets the highest sale prices.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This feature would add more value if we remodel it to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delta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year sold &amp; year built.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1681325"/>
            <a:ext cx="3185725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  <p:sp>
        <p:nvSpPr>
          <p:cNvPr id="257" name="Google Shape;257;p36"/>
          <p:cNvSpPr/>
          <p:nvPr/>
        </p:nvSpPr>
        <p:spPr>
          <a:xfrm>
            <a:off x="3272775" y="2755125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675" y="1681325"/>
            <a:ext cx="3002650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Total Basement SF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6553975" y="1420200"/>
            <a:ext cx="2427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also see a positive correlation for Total Bsmt SF to Sale Price.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buyers don’t usually look at individual SF but total SF of the property.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dding up all basement SF, 1st floor and 2nd floor will give us a bigger picture on the total SF.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75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3093625" y="2877350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Year Remodelled/Add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idx="2" type="body"/>
          </p:nvPr>
        </p:nvSpPr>
        <p:spPr>
          <a:xfrm>
            <a:off x="5352350" y="1505700"/>
            <a:ext cx="3480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he year remodelled or added has a positive correlation to log of sales price.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300"/>
            <a:ext cx="5071326" cy="3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Fireplace Quality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data also suggests that fireplace quality have an influence on increasing the sales price of the property in Iowa</a:t>
            </a:r>
            <a:endParaRPr sz="23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1380600"/>
            <a:ext cx="4750400" cy="3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Garage Area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sales price also increases with increase of garage area which matches that of overall ground living area as well. </a:t>
            </a:r>
            <a:endParaRPr sz="23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5" y="1466900"/>
            <a:ext cx="44666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Kitchen quality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From the violinplot, we can see the requirement for better quality </a:t>
            </a:r>
            <a:r>
              <a:rPr lang="en" sz="1900"/>
              <a:t>kitchen greatly increases the price of the real estate.</a:t>
            </a:r>
            <a:endParaRPr sz="190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48" y="1365650"/>
            <a:ext cx="4625627" cy="35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53375" y="646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Overview :</a:t>
            </a:r>
            <a:endParaRPr sz="50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Purpose Statement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Background &amp; Data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Method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ology 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EDA &amp; data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cleaning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Feature engineering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Data transformation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Conclusion &amp; Recommendation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Q&amp;A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300" y="2279400"/>
            <a:ext cx="3704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5591350" y="1682550"/>
            <a:ext cx="26367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 selection: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Lasso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Ridge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ElasticNet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(Before) - Standard Scaler</a:t>
            </a:r>
            <a:endParaRPr/>
          </a:p>
        </p:txBody>
      </p:sp>
      <p:sp>
        <p:nvSpPr>
          <p:cNvPr id="311" name="Google Shape;311;p43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</a:t>
            </a:r>
            <a:r>
              <a:rPr lang="en" sz="1800"/>
              <a:t>plotted </a:t>
            </a:r>
            <a:r>
              <a:rPr lang="en" sz="1800"/>
              <a:t>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Before scaling data</a:t>
            </a:r>
            <a:endParaRPr sz="18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80603"/>
            <a:ext cx="5600782" cy="3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(After) </a:t>
            </a:r>
            <a:r>
              <a:rPr lang="en"/>
              <a:t>- Standard Scaler</a:t>
            </a:r>
            <a:endParaRPr/>
          </a:p>
        </p:txBody>
      </p:sp>
      <p:sp>
        <p:nvSpPr>
          <p:cNvPr id="318" name="Google Shape;318;p44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plotted 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After scaling data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Normally distributed</a:t>
            </a:r>
            <a:endParaRPr sz="1800"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53225"/>
            <a:ext cx="5542775" cy="37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Linear Regression</a:t>
            </a:r>
            <a:endParaRPr/>
          </a:p>
        </p:txBody>
      </p:sp>
      <p:sp>
        <p:nvSpPr>
          <p:cNvPr id="325" name="Google Shape;325;p45"/>
          <p:cNvSpPr txBox="1"/>
          <p:nvPr>
            <p:ph idx="4294967295" type="body"/>
          </p:nvPr>
        </p:nvSpPr>
        <p:spPr>
          <a:xfrm>
            <a:off x="5000850" y="1628175"/>
            <a:ext cx="38313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Ordinary Linear Regression,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 score was 0.90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Test score was 0.79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This model showed evidence of overfitting.</a:t>
            </a:r>
            <a:endParaRPr sz="18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225"/>
            <a:ext cx="420755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vs Variance - Avoiding overfitting</a:t>
            </a:r>
            <a:endParaRPr/>
          </a:p>
        </p:txBody>
      </p:sp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Regularization techniques were implemented to improve the model fit.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L1 Regularization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L2 Regularization</a:t>
            </a:r>
            <a:endParaRPr sz="1800"/>
          </a:p>
        </p:txBody>
      </p:sp>
      <p:sp>
        <p:nvSpPr>
          <p:cNvPr id="333" name="Google Shape;333;p4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Regression</a:t>
            </a:r>
            <a:endParaRPr/>
          </a:p>
        </p:txBody>
      </p:sp>
      <p:sp>
        <p:nvSpPr>
          <p:cNvPr id="339" name="Google Shape;339;p4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45" name="Google Shape;345;p48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LassoCV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46" name="Google Shape;346;p4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 model was first used to attempt to penalize beta coefficients or zero them.</a:t>
            </a:r>
            <a:endParaRPr/>
          </a:p>
        </p:txBody>
      </p:sp>
      <p:sp>
        <p:nvSpPr>
          <p:cNvPr id="347" name="Google Shape;347;p48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Lasso: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54" name="Google Shape;354;p49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Lasso: y_test vs y_pred jointplot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r2 test score = 0.77</a:t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2" name="Google Shape;362;p5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8" name="Google Shape;368;p5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 model was used to appropriately weigh the model’s variables according to its importance.</a:t>
            </a:r>
            <a:endParaRPr/>
          </a:p>
        </p:txBody>
      </p:sp>
      <p:sp>
        <p:nvSpPr>
          <p:cNvPr id="369" name="Google Shape;369;p51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Ridge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70" name="Google Shape;370;p51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" y="770600"/>
            <a:ext cx="4396274" cy="3439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 txBox="1"/>
          <p:nvPr/>
        </p:nvSpPr>
        <p:spPr>
          <a:xfrm>
            <a:off x="345325" y="4650900"/>
            <a:ext cx="49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Source: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Ames, Iowa Population 2021 (Demographics, Maps, Graphs) (worldpopulationreview.com)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345325" y="1514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Introduction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612450" y="2761200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14857" r="0" t="0"/>
          <a:stretch/>
        </p:blipFill>
        <p:spPr>
          <a:xfrm>
            <a:off x="5242300" y="2623100"/>
            <a:ext cx="1086225" cy="1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1194" y="2532625"/>
            <a:ext cx="1919801" cy="1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107225" y="270025"/>
            <a:ext cx="375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Ames, Iowa population have been steadily increasing  year to year and this is a great opportunity in the housing sector to help families find the perfect home.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But what makes a property to be high in demand? What features fetch the best 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pricing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during sales closing?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562875" y="3172875"/>
            <a:ext cx="418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2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</a:t>
            </a:r>
            <a:r>
              <a:rPr lang="en" sz="1800"/>
              <a:t>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378" name="Google Shape;378;p52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r2 test score = 0.78</a:t>
            </a:r>
            <a:endParaRPr/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</p:txBody>
      </p:sp>
      <p:sp>
        <p:nvSpPr>
          <p:cNvPr id="385" name="Google Shape;385;p5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391" name="Google Shape;391;p54"/>
          <p:cNvSpPr txBox="1"/>
          <p:nvPr>
            <p:ph idx="1" type="subTitle"/>
          </p:nvPr>
        </p:nvSpPr>
        <p:spPr>
          <a:xfrm>
            <a:off x="304800" y="2626725"/>
            <a:ext cx="4046400" cy="1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 model; Used 2 different regularization techniques to achieve a better score</a:t>
            </a:r>
            <a:endParaRPr/>
          </a:p>
        </p:txBody>
      </p:sp>
      <p:sp>
        <p:nvSpPr>
          <p:cNvPr id="392" name="Google Shape;392;p54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ElasticNet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93" name="Google Shape;393;p54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400" name="Google Shape;400;p55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</a:t>
            </a:r>
            <a:r>
              <a:rPr lang="en" sz="1800"/>
              <a:t>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401" name="Google Shape;401;p55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r2 test score = 0.61</a:t>
            </a:r>
            <a:endParaRPr/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Plot - Detecting outliers and abnormalities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Residuals Plot</a:t>
            </a:r>
            <a:endParaRPr/>
          </a:p>
        </p:txBody>
      </p:sp>
      <p:sp>
        <p:nvSpPr>
          <p:cNvPr id="413" name="Google Shape;413;p57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</a:t>
            </a:r>
            <a:r>
              <a:rPr lang="en"/>
              <a:t>vs (y_test - </a:t>
            </a:r>
            <a:r>
              <a:rPr lang="en"/>
              <a:t>y_pred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14" name="Google Shape;414;p57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 Residuals vs Fitted values</a:t>
            </a:r>
            <a:endParaRPr sz="1400"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889275"/>
            <a:ext cx="4271400" cy="4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Residuals Plot</a:t>
            </a:r>
            <a:endParaRPr/>
          </a:p>
        </p:txBody>
      </p:sp>
      <p:sp>
        <p:nvSpPr>
          <p:cNvPr id="421" name="Google Shape;421;p58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22" name="Google Shape;422;p58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 Residuals vs Fitted values</a:t>
            </a:r>
            <a:endParaRPr sz="1400"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875475"/>
            <a:ext cx="4338800" cy="4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Residuals Plot</a:t>
            </a:r>
            <a:endParaRPr/>
          </a:p>
        </p:txBody>
      </p:sp>
      <p:sp>
        <p:nvSpPr>
          <p:cNvPr id="429" name="Google Shape;429;p59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789125"/>
            <a:ext cx="4408625" cy="43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 Residuals vs Fitted values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Residuals </a:t>
            </a:r>
            <a:r>
              <a:rPr lang="en"/>
              <a:t>Plot - Detecting magnitude of outliers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43" name="Google Shape;443;p61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</a:t>
            </a:r>
            <a:endParaRPr sz="1400"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55675"/>
            <a:ext cx="4292600" cy="3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Data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2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75325"/>
            <a:ext cx="4309525" cy="3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Histogram of Residuals</a:t>
            </a:r>
            <a:endParaRPr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59" name="Google Shape;459;p63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</a:t>
            </a:r>
            <a:endParaRPr sz="1400"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33352"/>
            <a:ext cx="4339925" cy="307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for final sales price prediction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Ridge Regression</a:t>
            </a:r>
            <a:endParaRPr/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311725" y="1370900"/>
            <a:ext cx="49458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cross validation score = 0.8606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R2 test score = 0.771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cross validation score = 0.8601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R2 test score = 0.787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cross validation score = 0.8606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R2 test score = 0.612</a:t>
            </a:r>
            <a:endParaRPr sz="1900"/>
          </a:p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4832425" y="2123750"/>
            <a:ext cx="3999900" cy="21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Hence, Ridge Regression was selected as it had comparable cross validation score &amp; a higher R2 score than other models.</a:t>
            </a:r>
            <a:endParaRPr b="1" sz="2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Conclusion</a:t>
            </a:r>
            <a:endParaRPr sz="5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50" y="1924000"/>
            <a:ext cx="6516999" cy="24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484" name="Google Shape;484;p67"/>
          <p:cNvSpPr txBox="1"/>
          <p:nvPr>
            <p:ph idx="4294967295" type="subTitle"/>
          </p:nvPr>
        </p:nvSpPr>
        <p:spPr>
          <a:xfrm>
            <a:off x="1656500" y="1320813"/>
            <a:ext cx="5283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Best fe</a:t>
            </a:r>
            <a:r>
              <a:rPr b="1" lang="en" sz="2000"/>
              <a:t>atures that affect the house value</a:t>
            </a:r>
            <a:endParaRPr b="1" sz="2000"/>
          </a:p>
        </p:txBody>
      </p:sp>
      <p:sp>
        <p:nvSpPr>
          <p:cNvPr id="485" name="Google Shape;485;p67"/>
          <p:cNvSpPr txBox="1"/>
          <p:nvPr>
            <p:ph idx="4294967295" type="subTitle"/>
          </p:nvPr>
        </p:nvSpPr>
        <p:spPr>
          <a:xfrm>
            <a:off x="6278325" y="3200375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6" name="Google Shape;486;p67"/>
          <p:cNvSpPr txBox="1"/>
          <p:nvPr>
            <p:ph idx="4294967295" type="subTitle"/>
          </p:nvPr>
        </p:nvSpPr>
        <p:spPr>
          <a:xfrm>
            <a:off x="2996925" y="23775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7" name="Google Shape;487;p67"/>
          <p:cNvSpPr txBox="1"/>
          <p:nvPr>
            <p:ph idx="4294967295" type="subTitle"/>
          </p:nvPr>
        </p:nvSpPr>
        <p:spPr>
          <a:xfrm>
            <a:off x="5333450" y="2736713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Area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8" name="Google Shape;488;p67"/>
          <p:cNvSpPr txBox="1"/>
          <p:nvPr>
            <p:ph idx="4294967295" type="subTitle"/>
          </p:nvPr>
        </p:nvSpPr>
        <p:spPr>
          <a:xfrm>
            <a:off x="4398350" y="27660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Year Built</a:t>
            </a:r>
            <a:endParaRPr b="1" sz="2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house owner</a:t>
            </a:r>
            <a:endParaRPr/>
          </a:p>
        </p:txBody>
      </p:sp>
      <p:sp>
        <p:nvSpPr>
          <p:cNvPr id="494" name="Google Shape;494;p68"/>
          <p:cNvSpPr txBox="1"/>
          <p:nvPr>
            <p:ph idx="4294967295" type="subTitle"/>
          </p:nvPr>
        </p:nvSpPr>
        <p:spPr>
          <a:xfrm>
            <a:off x="4572000" y="1638750"/>
            <a:ext cx="3336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strong correlation features</a:t>
            </a:r>
            <a:r>
              <a:rPr b="1" lang="en"/>
              <a:t> :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Swimming pool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Large porch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Large Basement</a:t>
            </a:r>
            <a:endParaRPr b="1"/>
          </a:p>
        </p:txBody>
      </p:sp>
      <p:sp>
        <p:nvSpPr>
          <p:cNvPr id="495" name="Google Shape;495;p68"/>
          <p:cNvSpPr txBox="1"/>
          <p:nvPr>
            <p:ph idx="4294967295" type="subTitle"/>
          </p:nvPr>
        </p:nvSpPr>
        <p:spPr>
          <a:xfrm>
            <a:off x="507575" y="1638750"/>
            <a:ext cx="37470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Maintain quality of the house.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Schedule maintenance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Repaint the house every five years.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Spring cleaning.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Use quality and lasting furnishing.</a:t>
            </a:r>
            <a:endParaRPr b="1"/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50" y="2905025"/>
            <a:ext cx="2658875" cy="1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investors</a:t>
            </a:r>
            <a:endParaRPr/>
          </a:p>
        </p:txBody>
      </p:sp>
      <p:pic>
        <p:nvPicPr>
          <p:cNvPr id="502" name="Google Shape;502;p69"/>
          <p:cNvPicPr preferRelativeResize="0"/>
          <p:nvPr/>
        </p:nvPicPr>
        <p:blipFill rotWithShape="1">
          <a:blip r:embed="rId3">
            <a:alphaModFix/>
          </a:blip>
          <a:srcRect b="35643" l="51148" r="2058" t="5324"/>
          <a:stretch/>
        </p:blipFill>
        <p:spPr>
          <a:xfrm>
            <a:off x="4707125" y="1879100"/>
            <a:ext cx="1455550" cy="1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 rotWithShape="1">
          <a:blip r:embed="rId3">
            <a:alphaModFix/>
          </a:blip>
          <a:srcRect b="35724" l="0" r="49644" t="0"/>
          <a:stretch/>
        </p:blipFill>
        <p:spPr>
          <a:xfrm>
            <a:off x="658600" y="1734250"/>
            <a:ext cx="1580375" cy="16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9"/>
          <p:cNvSpPr/>
          <p:nvPr/>
        </p:nvSpPr>
        <p:spPr>
          <a:xfrm>
            <a:off x="6099378" y="91025"/>
            <a:ext cx="2152602" cy="1325592"/>
          </a:xfrm>
          <a:prstGeom prst="irregularSeal1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mpact"/>
                <a:ea typeface="Impact"/>
                <a:cs typeface="Impact"/>
                <a:sym typeface="Impact"/>
              </a:rPr>
              <a:t>House Flipping</a:t>
            </a:r>
            <a:endParaRPr b="1" sz="1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00" y="2043425"/>
            <a:ext cx="1350100" cy="13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9"/>
          <p:cNvSpPr txBox="1"/>
          <p:nvPr/>
        </p:nvSpPr>
        <p:spPr>
          <a:xfrm>
            <a:off x="311725" y="3369350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Buy low quality houses at lower price</a:t>
            </a:r>
            <a:endParaRPr/>
          </a:p>
        </p:txBody>
      </p:sp>
      <p:sp>
        <p:nvSpPr>
          <p:cNvPr id="507" name="Google Shape;507;p69"/>
          <p:cNvSpPr/>
          <p:nvPr/>
        </p:nvSpPr>
        <p:spPr>
          <a:xfrm>
            <a:off x="2404850" y="2523400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9"/>
          <p:cNvSpPr/>
          <p:nvPr/>
        </p:nvSpPr>
        <p:spPr>
          <a:xfrm>
            <a:off x="3983100" y="2486425"/>
            <a:ext cx="464100" cy="464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9"/>
          <p:cNvSpPr txBox="1"/>
          <p:nvPr/>
        </p:nvSpPr>
        <p:spPr>
          <a:xfrm>
            <a:off x="2432950" y="3348100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Renovation</a:t>
            </a:r>
            <a:endParaRPr/>
          </a:p>
        </p:txBody>
      </p:sp>
      <p:sp>
        <p:nvSpPr>
          <p:cNvPr id="510" name="Google Shape;510;p69"/>
          <p:cNvSpPr txBox="1"/>
          <p:nvPr/>
        </p:nvSpPr>
        <p:spPr>
          <a:xfrm>
            <a:off x="4403700" y="3393525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Re-sell the house at higher value.  </a:t>
            </a:r>
            <a:endParaRPr/>
          </a:p>
        </p:txBody>
      </p:sp>
      <p:sp>
        <p:nvSpPr>
          <p:cNvPr id="511" name="Google Shape;511;p69"/>
          <p:cNvSpPr txBox="1"/>
          <p:nvPr/>
        </p:nvSpPr>
        <p:spPr>
          <a:xfrm>
            <a:off x="6892575" y="3393525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endParaRPr/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400" y="2092650"/>
            <a:ext cx="1325599" cy="13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/>
          <p:nvPr/>
        </p:nvSpPr>
        <p:spPr>
          <a:xfrm>
            <a:off x="6353488" y="2486425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</a:t>
            </a:r>
            <a:r>
              <a:rPr lang="en"/>
              <a:t>analysis</a:t>
            </a:r>
            <a:r>
              <a:rPr lang="en"/>
              <a:t> model</a:t>
            </a:r>
            <a:endParaRPr/>
          </a:p>
        </p:txBody>
      </p:sp>
      <p:sp>
        <p:nvSpPr>
          <p:cNvPr id="519" name="Google Shape;519;p70"/>
          <p:cNvSpPr txBox="1"/>
          <p:nvPr>
            <p:ph idx="4294967295" type="subTitle"/>
          </p:nvPr>
        </p:nvSpPr>
        <p:spPr>
          <a:xfrm>
            <a:off x="982650" y="1344200"/>
            <a:ext cx="65370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00"/>
              <a:t>	Ridge regression model.</a:t>
            </a:r>
            <a:r>
              <a:rPr b="1" lang="en" sz="1600"/>
              <a:t> 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Ridge is suited the best for the housing price prediction.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R2 score = 0.787.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Most suitable to be used at the same district or city area.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</a:t>
            </a:r>
            <a:endParaRPr/>
          </a:p>
        </p:txBody>
      </p:sp>
      <p:sp>
        <p:nvSpPr>
          <p:cNvPr id="525" name="Google Shape;525;p71"/>
          <p:cNvSpPr txBox="1"/>
          <p:nvPr>
            <p:ph idx="4294967295" type="subTitle"/>
          </p:nvPr>
        </p:nvSpPr>
        <p:spPr>
          <a:xfrm>
            <a:off x="664850" y="1332900"/>
            <a:ext cx="82224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Effective/Weighted age of the property. 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he effective age is calculated by 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taking the percentage of the remodeling or modernization in relation to the whole. </a:t>
            </a:r>
            <a:endParaRPr sz="10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70% house structure = 50 years,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25%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 = 10 years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= 5 years.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Effective age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= 0.7*50 + 0.25*10 + 0.5*5 = </a:t>
            </a:r>
            <a:r>
              <a:rPr b="1" lang="en" sz="11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40 years</a:t>
            </a:r>
            <a:endParaRPr b="1" sz="11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26" name="Google Shape;526;p71"/>
          <p:cNvSpPr txBox="1"/>
          <p:nvPr/>
        </p:nvSpPr>
        <p:spPr>
          <a:xfrm>
            <a:off x="579525" y="3927825"/>
            <a:ext cx="7773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required: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remodelling.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Area remodelled.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98375"/>
            <a:ext cx="85206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"/>
                <a:ea typeface="Oswald"/>
                <a:cs typeface="Oswald"/>
                <a:sym typeface="Oswald"/>
              </a:rPr>
              <a:t>Divided the missing values into 3 groups (Basement Variables, Garage Variables &amp; Individual Variables)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23463" y="13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{4B250485-0379-4DC6-B55A-1D02B90BED1C}</a:tableStyleId>
              </a:tblPr>
              <a:tblGrid>
                <a:gridCol w="1429950"/>
                <a:gridCol w="2391875"/>
                <a:gridCol w="52752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Variables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Number of Missing Values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Method of Resolving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Pool QC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2042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pool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Misc Feature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1986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misc feature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alley access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fence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Fireplace Qu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fireplace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3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Impute 0 to the missing values as missing values in Lot Frontage occurs mainly in residential low density zones which means no 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 as None after value_counts showed 60% of the houses have None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Area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Assign as 0 since the number of missing values is equal to 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2" name="Google Shape;532;p72"/>
          <p:cNvSpPr txBox="1"/>
          <p:nvPr/>
        </p:nvSpPr>
        <p:spPr>
          <a:xfrm>
            <a:off x="452675" y="1476125"/>
            <a:ext cx="78333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Sources: 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https://www.santacruzcountyaz.gov/208/Effective-Weighted-Age#:~:text=The%20effective%20age%20is%20calculated,0.50%20X%2040%20%3D%2020.0%20years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https://www.investopedia.com/articles/mortages-real-estate/11/factors-affecting-real-estate-market.asp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https://www.newrez.com/blog/home-buying-selling/5-things-that-influence-home-prices-in-2021/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https://www.investopedia.com/articles/mortages-real-estate/11/the-truth-about-the-real-estate-market.asp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https://www.whitehouse.gov/cea/written-materials/2021/09/09/housing-prices-and-inflation/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https://www.americanactionforum.org/insight/understanding-the-national-increase-in-house-prices/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https://www.opendoor.com/w/blog/factors-that-influence-home-value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(Garage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135650" y="14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{4B250485-0379-4DC6-B55A-1D02B90BED1C}</a:tableStyleId>
              </a:tblPr>
              <a:tblGrid>
                <a:gridCol w="1066350"/>
                <a:gridCol w="19891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Yr Blt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Cond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Finish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Type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Cars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Area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19"/>
          <p:cNvSpPr txBox="1"/>
          <p:nvPr/>
        </p:nvSpPr>
        <p:spPr>
          <a:xfrm>
            <a:off x="3442900" y="1481500"/>
            <a:ext cx="546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garage type has 1 less missing value as compare to the variables above it thus indicating there is only 1 missing value among the garage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tells that the garage type with missing values is detchd.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impute the most common values for Detchd garages to fill the NaN.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75770"/>
            <a:ext cx="8839199" cy="76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152388" y="15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{4B250485-0379-4DC6-B55A-1D02B90BED1C}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20"/>
          <p:cNvSpPr txBox="1"/>
          <p:nvPr/>
        </p:nvSpPr>
        <p:spPr>
          <a:xfrm>
            <a:off x="3609850" y="1288150"/>
            <a:ext cx="546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Divided the basement variables into 2.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Categorical - Pink (Slide 8 &amp; 9)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Numeric - Green (Slide 10)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1 more BsmtFin Type 2 and 3 more Bsmt Exposure.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Examining Bsmt Exposure shows the basement were unfinished thus the exposure was not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Imputed No to these 3 missing values as No is the most common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occurrence. Basement are normally not exposed unless there is construction.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81050"/>
            <a:ext cx="8839204" cy="107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311688" y="18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{4B250485-0379-4DC6-B55A-1D02B90BED1C}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1"/>
          <p:cNvSpPr txBox="1"/>
          <p:nvPr/>
        </p:nvSpPr>
        <p:spPr>
          <a:xfrm>
            <a:off x="3599425" y="1517675"/>
            <a:ext cx="546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Updated table after Bsmt Exposure values are filled.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now only  1 more BsmtFin Type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shows the house has 2 basement and 1 of them is finished while the second is unfinished thus the type is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missing value is change to Unf which stands for unfinished.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64975"/>
            <a:ext cx="8839204" cy="66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